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476" r:id="rId3"/>
    <p:sldId id="477" r:id="rId4"/>
    <p:sldId id="478" r:id="rId5"/>
    <p:sldId id="480" r:id="rId6"/>
    <p:sldId id="481" r:id="rId7"/>
    <p:sldId id="516" r:id="rId8"/>
    <p:sldId id="517" r:id="rId9"/>
    <p:sldId id="518" r:id="rId10"/>
    <p:sldId id="514" r:id="rId11"/>
    <p:sldId id="515" r:id="rId12"/>
    <p:sldId id="496" r:id="rId13"/>
    <p:sldId id="520" r:id="rId14"/>
    <p:sldId id="519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12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7.png>
</file>

<file path=ppt/media/image18.png>
</file>

<file path=ppt/media/image1800.png>
</file>

<file path=ppt/media/image19.png>
</file>

<file path=ppt/media/image190.png>
</file>

<file path=ppt/media/image2.png>
</file>

<file path=ppt/media/image20.png>
</file>

<file path=ppt/media/image20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4685E1-0AD0-4625-A987-B46A9F2279D4}" type="datetimeFigureOut">
              <a:rPr lang="zh-TW" altLang="en-US" smtClean="0"/>
              <a:t>2018/5/10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25EBB6-73A8-46D8-85D1-322BC76A7D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1870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/>
              <a:t>En</a:t>
            </a:r>
            <a:r>
              <a:rPr lang="en-US" altLang="zh-TW" dirty="0"/>
              <a:t> and dis have difference structure?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CD2D15-A37C-4141-AE19-34032904BC40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5123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Need a figure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CD2D15-A37C-4141-AE19-34032904BC40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1987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B088-79E5-44FA-809E-028D24AE328D}" type="datetimeFigureOut">
              <a:rPr lang="zh-TW" altLang="en-US" smtClean="0"/>
              <a:t>2018/5/10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16906-608A-433B-8BAC-CBDC9E9F0B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2592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B088-79E5-44FA-809E-028D24AE328D}" type="datetimeFigureOut">
              <a:rPr lang="zh-TW" altLang="en-US" smtClean="0"/>
              <a:t>2018/5/10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16906-608A-433B-8BAC-CBDC9E9F0B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9466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B088-79E5-44FA-809E-028D24AE328D}" type="datetimeFigureOut">
              <a:rPr lang="zh-TW" altLang="en-US" smtClean="0"/>
              <a:t>2018/5/10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16906-608A-433B-8BAC-CBDC9E9F0B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0818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B088-79E5-44FA-809E-028D24AE328D}" type="datetimeFigureOut">
              <a:rPr lang="zh-TW" altLang="en-US" smtClean="0"/>
              <a:t>2018/5/10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16906-608A-433B-8BAC-CBDC9E9F0B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4829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B088-79E5-44FA-809E-028D24AE328D}" type="datetimeFigureOut">
              <a:rPr lang="zh-TW" altLang="en-US" smtClean="0"/>
              <a:t>2018/5/10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16906-608A-433B-8BAC-CBDC9E9F0B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9071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B088-79E5-44FA-809E-028D24AE328D}" type="datetimeFigureOut">
              <a:rPr lang="zh-TW" altLang="en-US" smtClean="0"/>
              <a:t>2018/5/10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16906-608A-433B-8BAC-CBDC9E9F0B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0279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B088-79E5-44FA-809E-028D24AE328D}" type="datetimeFigureOut">
              <a:rPr lang="zh-TW" altLang="en-US" smtClean="0"/>
              <a:t>2018/5/10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16906-608A-433B-8BAC-CBDC9E9F0B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5882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B088-79E5-44FA-809E-028D24AE328D}" type="datetimeFigureOut">
              <a:rPr lang="zh-TW" altLang="en-US" smtClean="0"/>
              <a:t>2018/5/10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16906-608A-433B-8BAC-CBDC9E9F0B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4794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B088-79E5-44FA-809E-028D24AE328D}" type="datetimeFigureOut">
              <a:rPr lang="zh-TW" altLang="en-US" smtClean="0"/>
              <a:t>2018/5/10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16906-608A-433B-8BAC-CBDC9E9F0B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2800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B088-79E5-44FA-809E-028D24AE328D}" type="datetimeFigureOut">
              <a:rPr lang="zh-TW" altLang="en-US" smtClean="0"/>
              <a:t>2018/5/10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16906-608A-433B-8BAC-CBDC9E9F0B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8610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B088-79E5-44FA-809E-028D24AE328D}" type="datetimeFigureOut">
              <a:rPr lang="zh-TW" altLang="en-US" smtClean="0"/>
              <a:t>2018/5/10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16906-608A-433B-8BAC-CBDC9E9F0B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3544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9EB088-79E5-44FA-809E-028D24AE328D}" type="datetimeFigureOut">
              <a:rPr lang="zh-TW" altLang="en-US" smtClean="0"/>
              <a:t>2018/5/10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716906-608A-433B-8BAC-CBDC9E9F0B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8119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NULL"/><Relationship Id="rId7" Type="http://schemas.openxmlformats.org/officeDocument/2006/relationships/image" Target="../media/image3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NULL"/><Relationship Id="rId4" Type="http://schemas.openxmlformats.org/officeDocument/2006/relationships/image" Target="../media/image1.png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image" Target="../media/image10.jpeg"/><Relationship Id="rId18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12" Type="http://schemas.openxmlformats.org/officeDocument/2006/relationships/image" Target="../media/image9.jpeg"/><Relationship Id="rId17" Type="http://schemas.openxmlformats.org/officeDocument/2006/relationships/image" Target="../media/image14.jpe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../media/image8.jpeg"/><Relationship Id="rId5" Type="http://schemas.openxmlformats.org/officeDocument/2006/relationships/image" Target="NULL"/><Relationship Id="rId15" Type="http://schemas.openxmlformats.org/officeDocument/2006/relationships/image" Target="../media/image12.jpeg"/><Relationship Id="rId10" Type="http://schemas.openxmlformats.org/officeDocument/2006/relationships/image" Target="NULL"/><Relationship Id="rId9" Type="http://schemas.openxmlformats.org/officeDocument/2006/relationships/image" Target="NULL"/><Relationship Id="rId1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0.png"/><Relationship Id="rId4" Type="http://schemas.openxmlformats.org/officeDocument/2006/relationships/image" Target="../media/image19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F34C79-6128-45B2-80BC-010A6424C4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358034"/>
            <a:ext cx="7772400" cy="2387600"/>
          </a:xfrm>
        </p:spPr>
        <p:txBody>
          <a:bodyPr/>
          <a:lstStyle/>
          <a:p>
            <a:r>
              <a:rPr lang="en-US" altLang="zh-TW" dirty="0"/>
              <a:t>Intelligent Photo Editing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25AACEC-1FF3-44F5-9313-4A0AA0ABCD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95575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8650" y="837566"/>
            <a:ext cx="7886700" cy="1325563"/>
          </a:xfrm>
        </p:spPr>
        <p:txBody>
          <a:bodyPr/>
          <a:lstStyle/>
          <a:p>
            <a:endParaRPr lang="zh-TW" altLang="en-US"/>
          </a:p>
        </p:txBody>
      </p:sp>
      <p:pic>
        <p:nvPicPr>
          <p:cNvPr id="4" name="Generative Visual Manipulation on the Natural Image Manifold - YouTube [360p]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1609" y="716138"/>
            <a:ext cx="6954632" cy="4635858"/>
          </a:xfrm>
        </p:spPr>
      </p:pic>
      <p:sp>
        <p:nvSpPr>
          <p:cNvPr id="5" name="矩形 4"/>
          <p:cNvSpPr/>
          <p:nvPr/>
        </p:nvSpPr>
        <p:spPr>
          <a:xfrm>
            <a:off x="2178658" y="5382739"/>
            <a:ext cx="58375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https://www.youtube.com/watch?v=9c4z6YsBGQ0</a:t>
            </a:r>
          </a:p>
        </p:txBody>
      </p:sp>
      <p:sp>
        <p:nvSpPr>
          <p:cNvPr id="6" name="矩形 5"/>
          <p:cNvSpPr/>
          <p:nvPr/>
        </p:nvSpPr>
        <p:spPr>
          <a:xfrm>
            <a:off x="441960" y="5977711"/>
            <a:ext cx="87020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000000"/>
                </a:solidFill>
                <a:latin typeface="Georgia" panose="02040502050405020303" pitchFamily="18" charset="0"/>
              </a:rPr>
              <a:t>Jun-Yan Zhu, Philipp </a:t>
            </a:r>
            <a:r>
              <a:rPr lang="en-US" altLang="zh-TW" dirty="0" err="1">
                <a:solidFill>
                  <a:srgbClr val="000000"/>
                </a:solidFill>
                <a:latin typeface="Georgia" panose="02040502050405020303" pitchFamily="18" charset="0"/>
              </a:rPr>
              <a:t>Krähenbühl</a:t>
            </a:r>
            <a:r>
              <a:rPr lang="en-US" altLang="zh-TW" dirty="0">
                <a:solidFill>
                  <a:srgbClr val="000000"/>
                </a:solidFill>
                <a:latin typeface="Georgia" panose="02040502050405020303" pitchFamily="18" charset="0"/>
              </a:rPr>
              <a:t>, Eli </a:t>
            </a:r>
            <a:r>
              <a:rPr lang="en-US" altLang="zh-TW" dirty="0" err="1">
                <a:solidFill>
                  <a:srgbClr val="000000"/>
                </a:solidFill>
                <a:latin typeface="Georgia" panose="02040502050405020303" pitchFamily="18" charset="0"/>
              </a:rPr>
              <a:t>Shechtman</a:t>
            </a:r>
            <a:r>
              <a:rPr lang="en-US" altLang="zh-TW" dirty="0">
                <a:solidFill>
                  <a:srgbClr val="000000"/>
                </a:solidFill>
                <a:latin typeface="Georgia" panose="02040502050405020303" pitchFamily="18" charset="0"/>
              </a:rPr>
              <a:t> and Alexei A. </a:t>
            </a:r>
            <a:r>
              <a:rPr lang="en-US" altLang="zh-TW" dirty="0" err="1">
                <a:solidFill>
                  <a:srgbClr val="000000"/>
                </a:solidFill>
                <a:latin typeface="Georgia" panose="02040502050405020303" pitchFamily="18" charset="0"/>
              </a:rPr>
              <a:t>Efros</a:t>
            </a:r>
            <a:r>
              <a:rPr lang="en-US" altLang="zh-TW" dirty="0">
                <a:solidFill>
                  <a:srgbClr val="000000"/>
                </a:solidFill>
                <a:latin typeface="Georgia" panose="02040502050405020303" pitchFamily="18" charset="0"/>
              </a:rPr>
              <a:t>. "Generative Visual Manipulation on the Natural Image Manifold", ECCV, 2016. 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12512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Neural Photo Editing with Introspective Adversarial Networks - YouTube [360p]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93836" y="507472"/>
            <a:ext cx="3756328" cy="4795574"/>
          </a:xfrm>
        </p:spPr>
      </p:pic>
      <p:sp>
        <p:nvSpPr>
          <p:cNvPr id="4" name="矩形 3"/>
          <p:cNvSpPr/>
          <p:nvPr/>
        </p:nvSpPr>
        <p:spPr>
          <a:xfrm>
            <a:off x="2248232" y="5562126"/>
            <a:ext cx="52803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latin typeface="Lucida Grande"/>
              </a:rPr>
              <a:t>Andrew Brock</a:t>
            </a:r>
            <a:r>
              <a:rPr lang="en-US" altLang="zh-TW" dirty="0">
                <a:solidFill>
                  <a:srgbClr val="000000"/>
                </a:solidFill>
                <a:latin typeface="Lucida Grande"/>
              </a:rPr>
              <a:t>, </a:t>
            </a:r>
            <a:r>
              <a:rPr lang="en-US" altLang="zh-TW" dirty="0">
                <a:latin typeface="Lucida Grande"/>
              </a:rPr>
              <a:t>Theodore Lim</a:t>
            </a:r>
            <a:r>
              <a:rPr lang="en-US" altLang="zh-TW" dirty="0">
                <a:solidFill>
                  <a:srgbClr val="000000"/>
                </a:solidFill>
                <a:latin typeface="Lucida Grande"/>
              </a:rPr>
              <a:t>, </a:t>
            </a:r>
            <a:r>
              <a:rPr lang="en-US" altLang="zh-TW" dirty="0">
                <a:latin typeface="Lucida Grande"/>
              </a:rPr>
              <a:t>J.M. Ritchie</a:t>
            </a:r>
            <a:r>
              <a:rPr lang="en-US" altLang="zh-TW" dirty="0">
                <a:solidFill>
                  <a:srgbClr val="000000"/>
                </a:solidFill>
                <a:latin typeface="Lucida Grande"/>
              </a:rPr>
              <a:t>, </a:t>
            </a:r>
            <a:r>
              <a:rPr lang="en-US" altLang="zh-TW" dirty="0">
                <a:latin typeface="Lucida Grande"/>
              </a:rPr>
              <a:t>Nick Weston, </a:t>
            </a:r>
            <a:r>
              <a:rPr lang="en-US" altLang="zh-TW" b="1" dirty="0"/>
              <a:t>Neural Photo Editing with Introspective Adversarial Networks, </a:t>
            </a:r>
            <a:r>
              <a:rPr lang="en-US" altLang="zh-TW" dirty="0" err="1"/>
              <a:t>arXiv</a:t>
            </a:r>
            <a:r>
              <a:rPr lang="en-US" altLang="zh-TW" dirty="0"/>
              <a:t> preprint, 2017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21324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Image super resolution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1800" dirty="0"/>
              <a:t>Christian </a:t>
            </a:r>
            <a:r>
              <a:rPr lang="en-US" altLang="zh-TW" sz="1800" dirty="0" err="1"/>
              <a:t>Ledig</a:t>
            </a:r>
            <a:r>
              <a:rPr lang="en-US" altLang="zh-TW" sz="1800" dirty="0"/>
              <a:t>, Lucas </a:t>
            </a:r>
            <a:r>
              <a:rPr lang="en-US" altLang="zh-TW" sz="1800" dirty="0" err="1"/>
              <a:t>Theis</a:t>
            </a:r>
            <a:r>
              <a:rPr lang="en-US" altLang="zh-TW" sz="1800" dirty="0"/>
              <a:t>, Ferenc </a:t>
            </a:r>
            <a:r>
              <a:rPr lang="en-US" altLang="zh-TW" sz="1800" dirty="0" err="1"/>
              <a:t>Huszar</a:t>
            </a:r>
            <a:r>
              <a:rPr lang="en-US" altLang="zh-TW" sz="1800" dirty="0"/>
              <a:t>, Jose Caballero, Andrew Cunningham, Alejandro Acosta, Andrew Aitken, </a:t>
            </a:r>
            <a:r>
              <a:rPr lang="en-US" altLang="zh-TW" sz="1800" dirty="0" err="1"/>
              <a:t>Alykhan</a:t>
            </a:r>
            <a:r>
              <a:rPr lang="en-US" altLang="zh-TW" sz="1800" dirty="0"/>
              <a:t> Tejani, Johannes </a:t>
            </a:r>
            <a:r>
              <a:rPr lang="en-US" altLang="zh-TW" sz="1800" dirty="0" err="1"/>
              <a:t>Totz</a:t>
            </a:r>
            <a:r>
              <a:rPr lang="en-US" altLang="zh-TW" sz="1800" dirty="0"/>
              <a:t>, </a:t>
            </a:r>
            <a:r>
              <a:rPr lang="en-US" altLang="zh-TW" sz="1800" dirty="0" err="1"/>
              <a:t>Zehan</a:t>
            </a:r>
            <a:r>
              <a:rPr lang="en-US" altLang="zh-TW" sz="1800" dirty="0"/>
              <a:t> Wang, </a:t>
            </a:r>
            <a:r>
              <a:rPr lang="en-US" altLang="zh-TW" sz="1800" dirty="0" err="1"/>
              <a:t>Wenzhe</a:t>
            </a:r>
            <a:r>
              <a:rPr lang="en-US" altLang="zh-TW" sz="1800" dirty="0"/>
              <a:t> Shi, “Photo-Realistic Single Image Super-Resolution Using a Generative Adversarial Network”, CVPR, 2016</a:t>
            </a:r>
            <a:endParaRPr lang="zh-TW" alt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128" y="2958088"/>
            <a:ext cx="7970222" cy="3791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987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6116A5-2EFD-4A19-A872-B8D0B50F2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Image Completion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699B22C-AF67-40D4-B476-373695828317}"/>
              </a:ext>
            </a:extLst>
          </p:cNvPr>
          <p:cNvSpPr/>
          <p:nvPr/>
        </p:nvSpPr>
        <p:spPr>
          <a:xfrm>
            <a:off x="5613661" y="588879"/>
            <a:ext cx="30118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http://hi.cs.waseda.ac.jp/~iizuka/projects/completion/en/</a:t>
            </a:r>
          </a:p>
        </p:txBody>
      </p:sp>
      <p:pic>
        <p:nvPicPr>
          <p:cNvPr id="10" name="內容版面配置區 9" descr="一張含有 地圖, 文字 的圖片&#10;&#10;描述是以非常高的可信度產生">
            <a:extLst>
              <a:ext uri="{FF2B5EF4-FFF2-40B4-BE49-F238E27FC236}">
                <a16:creationId xmlns:a16="http://schemas.microsoft.com/office/drawing/2014/main" id="{015A64E1-3A16-4B05-8FDF-82061F757C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44" y="2479144"/>
            <a:ext cx="8885430" cy="2941267"/>
          </a:xfrm>
        </p:spPr>
      </p:pic>
    </p:spTree>
    <p:extLst>
      <p:ext uri="{BB962C8B-B14F-4D97-AF65-F5344CB8AC3E}">
        <p14:creationId xmlns:p14="http://schemas.microsoft.com/office/powerpoint/2010/main" val="36475825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C2AEC7D-1696-434E-8840-457DBF962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A950084-3428-4AF9-9D19-93022A495082}"/>
              </a:ext>
            </a:extLst>
          </p:cNvPr>
          <p:cNvSpPr/>
          <p:nvPr/>
        </p:nvSpPr>
        <p:spPr>
          <a:xfrm>
            <a:off x="1905777" y="6200513"/>
            <a:ext cx="53308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/>
              <a:t>https://www.youtube.com/watch?v=5Ua4NUKowPU</a:t>
            </a:r>
          </a:p>
        </p:txBody>
      </p:sp>
      <p:pic>
        <p:nvPicPr>
          <p:cNvPr id="9" name="Globally and Locally Consistent Image Completion (SIGGRAPH 2017) Fast Forward">
            <a:hlinkClick r:id="" action="ppaction://media"/>
            <a:extLst>
              <a:ext uri="{FF2B5EF4-FFF2-40B4-BE49-F238E27FC236}">
                <a16:creationId xmlns:a16="http://schemas.microsoft.com/office/drawing/2014/main" id="{83AADC51-2377-4D47-BB4B-7EB1ED79242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3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96391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06BF03-3419-4A21-80E7-4C0F3D266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Modifying Input Code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A3787C0-DC4F-4D3A-A509-829E20960277}"/>
              </a:ext>
            </a:extLst>
          </p:cNvPr>
          <p:cNvSpPr/>
          <p:nvPr/>
        </p:nvSpPr>
        <p:spPr>
          <a:xfrm>
            <a:off x="1640654" y="1752929"/>
            <a:ext cx="1517650" cy="88489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Generator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字方塊 4">
                <a:extLst>
                  <a:ext uri="{FF2B5EF4-FFF2-40B4-BE49-F238E27FC236}">
                    <a16:creationId xmlns:a16="http://schemas.microsoft.com/office/drawing/2014/main" id="{97CE9350-5F9D-47FD-A6D1-B89C98A7093E}"/>
                  </a:ext>
                </a:extLst>
              </p:cNvPr>
              <p:cNvSpPr txBox="1"/>
              <p:nvPr/>
            </p:nvSpPr>
            <p:spPr>
              <a:xfrm>
                <a:off x="628650" y="1554696"/>
                <a:ext cx="519053" cy="12720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0.1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−3</m:t>
                              </m:r>
                            </m:e>
                            <m:e>
                              <m:r>
                                <a:rPr lang="zh-TW" altLang="en-US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2.4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0.9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5" name="文字方塊 4">
                <a:extLst>
                  <a:ext uri="{FF2B5EF4-FFF2-40B4-BE49-F238E27FC236}">
                    <a16:creationId xmlns:a16="http://schemas.microsoft.com/office/drawing/2014/main" id="{97CE9350-5F9D-47FD-A6D1-B89C98A709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1554696"/>
                <a:ext cx="519053" cy="127208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箭號: 向右 5">
            <a:extLst>
              <a:ext uri="{FF2B5EF4-FFF2-40B4-BE49-F238E27FC236}">
                <a16:creationId xmlns:a16="http://schemas.microsoft.com/office/drawing/2014/main" id="{B47235AB-758B-4CE2-8BBA-CA0412D66222}"/>
              </a:ext>
            </a:extLst>
          </p:cNvPr>
          <p:cNvSpPr/>
          <p:nvPr/>
        </p:nvSpPr>
        <p:spPr>
          <a:xfrm>
            <a:off x="1228424" y="1946524"/>
            <a:ext cx="384828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C15B4209-05DB-4020-99E3-F854590EE924}"/>
              </a:ext>
            </a:extLst>
          </p:cNvPr>
          <p:cNvCxnSpPr/>
          <p:nvPr/>
        </p:nvCxnSpPr>
        <p:spPr>
          <a:xfrm>
            <a:off x="-378721" y="4995411"/>
            <a:ext cx="980615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箭號: 向右 7">
            <a:extLst>
              <a:ext uri="{FF2B5EF4-FFF2-40B4-BE49-F238E27FC236}">
                <a16:creationId xmlns:a16="http://schemas.microsoft.com/office/drawing/2014/main" id="{DE740B17-73CB-462F-96DF-AA325A3F4F73}"/>
              </a:ext>
            </a:extLst>
          </p:cNvPr>
          <p:cNvSpPr/>
          <p:nvPr/>
        </p:nvSpPr>
        <p:spPr>
          <a:xfrm>
            <a:off x="3185706" y="1958479"/>
            <a:ext cx="384828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CF744CE-109D-4FD1-AD3B-B38BE6460F51}"/>
              </a:ext>
            </a:extLst>
          </p:cNvPr>
          <p:cNvSpPr/>
          <p:nvPr/>
        </p:nvSpPr>
        <p:spPr>
          <a:xfrm>
            <a:off x="5790017" y="1808057"/>
            <a:ext cx="1517650" cy="88489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Generator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字方塊 9">
                <a:extLst>
                  <a:ext uri="{FF2B5EF4-FFF2-40B4-BE49-F238E27FC236}">
                    <a16:creationId xmlns:a16="http://schemas.microsoft.com/office/drawing/2014/main" id="{C6ADC71D-DDDD-4E1F-9A1D-77415A505C23}"/>
                  </a:ext>
                </a:extLst>
              </p:cNvPr>
              <p:cNvSpPr txBox="1"/>
              <p:nvPr/>
            </p:nvSpPr>
            <p:spPr>
              <a:xfrm>
                <a:off x="4854931" y="1613482"/>
                <a:ext cx="519053" cy="12720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−3</m:t>
                              </m:r>
                            </m:e>
                            <m:e>
                              <m:r>
                                <a:rPr lang="zh-TW" altLang="en-US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2.4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0.9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0" name="文字方塊 9">
                <a:extLst>
                  <a:ext uri="{FF2B5EF4-FFF2-40B4-BE49-F238E27FC236}">
                    <a16:creationId xmlns:a16="http://schemas.microsoft.com/office/drawing/2014/main" id="{C6ADC71D-DDDD-4E1F-9A1D-77415A505C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54931" y="1613482"/>
                <a:ext cx="519053" cy="127208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箭號: 向右 10">
            <a:extLst>
              <a:ext uri="{FF2B5EF4-FFF2-40B4-BE49-F238E27FC236}">
                <a16:creationId xmlns:a16="http://schemas.microsoft.com/office/drawing/2014/main" id="{921C8D92-F250-4F50-B762-A64B4C45508D}"/>
              </a:ext>
            </a:extLst>
          </p:cNvPr>
          <p:cNvSpPr/>
          <p:nvPr/>
        </p:nvSpPr>
        <p:spPr>
          <a:xfrm>
            <a:off x="5377787" y="2001652"/>
            <a:ext cx="384828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A5A19946-4440-4CF2-8757-41965FE4C0C2}"/>
              </a:ext>
            </a:extLst>
          </p:cNvPr>
          <p:cNvSpPr/>
          <p:nvPr/>
        </p:nvSpPr>
        <p:spPr>
          <a:xfrm>
            <a:off x="7335069" y="2013607"/>
            <a:ext cx="384828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C89E992-3AFA-4F66-8490-2032B399BBC2}"/>
              </a:ext>
            </a:extLst>
          </p:cNvPr>
          <p:cNvSpPr/>
          <p:nvPr/>
        </p:nvSpPr>
        <p:spPr>
          <a:xfrm>
            <a:off x="1666479" y="3569822"/>
            <a:ext cx="1517650" cy="88489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Generator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177BC6CB-C25A-4EFC-8FA4-9BA441DB30A0}"/>
                  </a:ext>
                </a:extLst>
              </p:cNvPr>
              <p:cNvSpPr txBox="1"/>
              <p:nvPr/>
            </p:nvSpPr>
            <p:spPr>
              <a:xfrm>
                <a:off x="654475" y="3371589"/>
                <a:ext cx="519053" cy="12720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0.1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−3</m:t>
                              </m:r>
                            </m:e>
                            <m:e>
                              <m:r>
                                <a:rPr lang="zh-TW" altLang="en-US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6.4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0.9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177BC6CB-C25A-4EFC-8FA4-9BA441DB30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4475" y="3371589"/>
                <a:ext cx="519053" cy="127208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箭號: 向右 14">
            <a:extLst>
              <a:ext uri="{FF2B5EF4-FFF2-40B4-BE49-F238E27FC236}">
                <a16:creationId xmlns:a16="http://schemas.microsoft.com/office/drawing/2014/main" id="{1F2C1D0C-13C3-4187-8CF8-2D18D7406667}"/>
              </a:ext>
            </a:extLst>
          </p:cNvPr>
          <p:cNvSpPr/>
          <p:nvPr/>
        </p:nvSpPr>
        <p:spPr>
          <a:xfrm>
            <a:off x="1254249" y="3763417"/>
            <a:ext cx="384828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箭號: 向右 15">
            <a:extLst>
              <a:ext uri="{FF2B5EF4-FFF2-40B4-BE49-F238E27FC236}">
                <a16:creationId xmlns:a16="http://schemas.microsoft.com/office/drawing/2014/main" id="{996C166C-2721-4D1E-9369-8C9EFF63D48C}"/>
              </a:ext>
            </a:extLst>
          </p:cNvPr>
          <p:cNvSpPr/>
          <p:nvPr/>
        </p:nvSpPr>
        <p:spPr>
          <a:xfrm>
            <a:off x="3211531" y="3775372"/>
            <a:ext cx="384828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F997FDE-831C-45E1-8A89-55CBB44BA730}"/>
              </a:ext>
            </a:extLst>
          </p:cNvPr>
          <p:cNvSpPr/>
          <p:nvPr/>
        </p:nvSpPr>
        <p:spPr>
          <a:xfrm>
            <a:off x="5820201" y="3583652"/>
            <a:ext cx="1517650" cy="88489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Generator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字方塊 17">
                <a:extLst>
                  <a:ext uri="{FF2B5EF4-FFF2-40B4-BE49-F238E27FC236}">
                    <a16:creationId xmlns:a16="http://schemas.microsoft.com/office/drawing/2014/main" id="{5373C49E-CA1B-4164-85D1-98F83CB10283}"/>
                  </a:ext>
                </a:extLst>
              </p:cNvPr>
              <p:cNvSpPr txBox="1"/>
              <p:nvPr/>
            </p:nvSpPr>
            <p:spPr>
              <a:xfrm>
                <a:off x="4858734" y="3371589"/>
                <a:ext cx="519053" cy="12720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0.1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−3</m:t>
                              </m:r>
                            </m:e>
                            <m:e>
                              <m:r>
                                <a:rPr lang="zh-TW" altLang="en-US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2.4</m:t>
                              </m:r>
                            </m:e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3.5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8" name="文字方塊 17">
                <a:extLst>
                  <a:ext uri="{FF2B5EF4-FFF2-40B4-BE49-F238E27FC236}">
                    <a16:creationId xmlns:a16="http://schemas.microsoft.com/office/drawing/2014/main" id="{5373C49E-CA1B-4164-85D1-98F83CB102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58734" y="3371589"/>
                <a:ext cx="519053" cy="127208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箭號: 向右 18">
            <a:extLst>
              <a:ext uri="{FF2B5EF4-FFF2-40B4-BE49-F238E27FC236}">
                <a16:creationId xmlns:a16="http://schemas.microsoft.com/office/drawing/2014/main" id="{9893ECC4-3A34-4176-975C-0C5430FD169E}"/>
              </a:ext>
            </a:extLst>
          </p:cNvPr>
          <p:cNvSpPr/>
          <p:nvPr/>
        </p:nvSpPr>
        <p:spPr>
          <a:xfrm>
            <a:off x="5407971" y="3777247"/>
            <a:ext cx="384828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箭號: 向右 19">
            <a:extLst>
              <a:ext uri="{FF2B5EF4-FFF2-40B4-BE49-F238E27FC236}">
                <a16:creationId xmlns:a16="http://schemas.microsoft.com/office/drawing/2014/main" id="{6662C0F4-6B62-4F2E-849A-0929241720B9}"/>
              </a:ext>
            </a:extLst>
          </p:cNvPr>
          <p:cNvSpPr/>
          <p:nvPr/>
        </p:nvSpPr>
        <p:spPr>
          <a:xfrm>
            <a:off x="7365253" y="3789202"/>
            <a:ext cx="384828" cy="49770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FAA76124-B718-4917-AE36-019595D176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7645" y="3583652"/>
            <a:ext cx="914528" cy="914528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3B24590A-6B46-455A-9073-FE3BAA12D7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0515" y="3583652"/>
            <a:ext cx="914528" cy="914528"/>
          </a:xfrm>
          <a:prstGeom prst="rect">
            <a:avLst/>
          </a:prstGeom>
        </p:spPr>
      </p:pic>
      <p:pic>
        <p:nvPicPr>
          <p:cNvPr id="23" name="圖片 22" descr="一張含有 服飾 的圖片&#10;&#10;描述是以高可信度產生">
            <a:extLst>
              <a:ext uri="{FF2B5EF4-FFF2-40B4-BE49-F238E27FC236}">
                <a16:creationId xmlns:a16="http://schemas.microsoft.com/office/drawing/2014/main" id="{C2CA571F-FB8B-4799-B47D-408BDDC2E5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4781" y="1797585"/>
            <a:ext cx="914528" cy="914528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9A7CEDA9-F38E-4EC6-8E05-F50318D798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9347" y="1746701"/>
            <a:ext cx="914528" cy="914528"/>
          </a:xfrm>
          <a:prstGeom prst="rect">
            <a:avLst/>
          </a:prstGeom>
        </p:spPr>
      </p:pic>
      <p:sp>
        <p:nvSpPr>
          <p:cNvPr id="25" name="文字方塊 24">
            <a:extLst>
              <a:ext uri="{FF2B5EF4-FFF2-40B4-BE49-F238E27FC236}">
                <a16:creationId xmlns:a16="http://schemas.microsoft.com/office/drawing/2014/main" id="{07E6FE00-85CE-4C0D-A581-EFB48D40C3A2}"/>
              </a:ext>
            </a:extLst>
          </p:cNvPr>
          <p:cNvSpPr txBox="1"/>
          <p:nvPr/>
        </p:nvSpPr>
        <p:spPr>
          <a:xfrm>
            <a:off x="1310078" y="2624180"/>
            <a:ext cx="3214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Each dimension of input vector represents some characteristics.</a:t>
            </a:r>
            <a:endParaRPr lang="zh-TW" altLang="en-US" dirty="0"/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1CE181D7-3607-4BC5-887D-839C5C8C9ED4}"/>
              </a:ext>
            </a:extLst>
          </p:cNvPr>
          <p:cNvSpPr txBox="1"/>
          <p:nvPr/>
        </p:nvSpPr>
        <p:spPr>
          <a:xfrm>
            <a:off x="5965257" y="2682301"/>
            <a:ext cx="1562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Longer hair</a:t>
            </a:r>
            <a:endParaRPr lang="zh-TW" altLang="en-US" dirty="0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5C4FACB3-6AD9-4BA4-83E5-879208984153}"/>
              </a:ext>
            </a:extLst>
          </p:cNvPr>
          <p:cNvSpPr txBox="1"/>
          <p:nvPr/>
        </p:nvSpPr>
        <p:spPr>
          <a:xfrm>
            <a:off x="1841719" y="4473683"/>
            <a:ext cx="1562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blue hair</a:t>
            </a:r>
            <a:endParaRPr lang="zh-TW" altLang="en-US" dirty="0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11E765C0-BFBD-4A6A-A143-3F7095BE1B96}"/>
              </a:ext>
            </a:extLst>
          </p:cNvPr>
          <p:cNvSpPr txBox="1"/>
          <p:nvPr/>
        </p:nvSpPr>
        <p:spPr>
          <a:xfrm>
            <a:off x="5928677" y="4460983"/>
            <a:ext cx="1562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Open mouth</a:t>
            </a:r>
            <a:endParaRPr lang="zh-TW" altLang="en-US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D51047D5-5B10-458D-AF8B-49463BA63C24}"/>
              </a:ext>
            </a:extLst>
          </p:cNvPr>
          <p:cNvSpPr/>
          <p:nvPr/>
        </p:nvSpPr>
        <p:spPr>
          <a:xfrm flipH="1" flipV="1">
            <a:off x="4934427" y="1592796"/>
            <a:ext cx="351615" cy="2594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B6DCD9EF-1F4A-45C8-8339-9291F080FD63}"/>
              </a:ext>
            </a:extLst>
          </p:cNvPr>
          <p:cNvSpPr/>
          <p:nvPr/>
        </p:nvSpPr>
        <p:spPr>
          <a:xfrm>
            <a:off x="4923059" y="4428990"/>
            <a:ext cx="374355" cy="2400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53D7B091-C09D-47E8-9D4B-474290AF5525}"/>
              </a:ext>
            </a:extLst>
          </p:cNvPr>
          <p:cNvSpPr/>
          <p:nvPr/>
        </p:nvSpPr>
        <p:spPr>
          <a:xfrm>
            <a:off x="718800" y="4114724"/>
            <a:ext cx="382397" cy="3018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C9894ABE-F6D2-470A-AD69-ACA4A28D3D25}"/>
              </a:ext>
            </a:extLst>
          </p:cNvPr>
          <p:cNvSpPr txBox="1"/>
          <p:nvPr/>
        </p:nvSpPr>
        <p:spPr>
          <a:xfrm>
            <a:off x="718800" y="5180914"/>
            <a:ext cx="77965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sz="2800" dirty="0"/>
              <a:t>The input code determines the generator output.</a:t>
            </a:r>
            <a:endParaRPr lang="zh-TW" altLang="en-US" sz="2800" dirty="0"/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B8D7F1EF-C000-4514-BCF9-7ABF622611F5}"/>
              </a:ext>
            </a:extLst>
          </p:cNvPr>
          <p:cNvSpPr txBox="1"/>
          <p:nvPr/>
        </p:nvSpPr>
        <p:spPr>
          <a:xfrm>
            <a:off x="718800" y="5753345"/>
            <a:ext cx="7796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sz="2800" dirty="0"/>
              <a:t>Understand the meaning of each dimension to control the output.</a:t>
            </a:r>
            <a:endParaRPr lang="zh-TW" altLang="en-US" sz="2800" dirty="0"/>
          </a:p>
        </p:txBody>
      </p:sp>
      <p:pic>
        <p:nvPicPr>
          <p:cNvPr id="34" name="圖片 33">
            <a:extLst>
              <a:ext uri="{FF2B5EF4-FFF2-40B4-BE49-F238E27FC236}">
                <a16:creationId xmlns:a16="http://schemas.microsoft.com/office/drawing/2014/main" id="{CEAD00E7-4CAF-4FEB-95EA-8F25B36E286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0534" y="1750355"/>
            <a:ext cx="914528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08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Connecting Code and Attribute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endParaRPr lang="zh-TW" altLang="en-US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29C7B28E-96DF-4717-8B48-FAED1DCF5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339075"/>
            <a:ext cx="8204113" cy="2499892"/>
          </a:xfrm>
          <a:prstGeom prst="rect">
            <a:avLst/>
          </a:prstGeom>
        </p:spPr>
      </p:pic>
      <p:grpSp>
        <p:nvGrpSpPr>
          <p:cNvPr id="17" name="群組 16">
            <a:extLst>
              <a:ext uri="{FF2B5EF4-FFF2-40B4-BE49-F238E27FC236}">
                <a16:creationId xmlns:a16="http://schemas.microsoft.com/office/drawing/2014/main" id="{640F090B-272D-48AE-88CB-E0CA3B7FCCA3}"/>
              </a:ext>
            </a:extLst>
          </p:cNvPr>
          <p:cNvGrpSpPr/>
          <p:nvPr/>
        </p:nvGrpSpPr>
        <p:grpSpPr>
          <a:xfrm>
            <a:off x="825268" y="3973903"/>
            <a:ext cx="7877817" cy="2619890"/>
            <a:chOff x="825268" y="3973903"/>
            <a:chExt cx="7877817" cy="2619890"/>
          </a:xfrm>
        </p:grpSpPr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0BCAB1E7-13C8-4ECC-8A22-26E8BB8996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35856" y="3973903"/>
              <a:ext cx="6667229" cy="2619890"/>
            </a:xfrm>
            <a:prstGeom prst="rect">
              <a:avLst/>
            </a:prstGeom>
          </p:spPr>
        </p:pic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87080F05-7D7F-4FD9-A5D8-F9B5B2C9DA74}"/>
                </a:ext>
              </a:extLst>
            </p:cNvPr>
            <p:cNvSpPr/>
            <p:nvPr/>
          </p:nvSpPr>
          <p:spPr>
            <a:xfrm>
              <a:off x="825268" y="5161742"/>
              <a:ext cx="121058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800" dirty="0" err="1"/>
                <a:t>CelebA</a:t>
              </a:r>
              <a:endParaRPr lang="zh-TW" alt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57123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GAN+Autoencoder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TW" sz="2400" dirty="0"/>
              <a:t>We have a generator (input z, output x)</a:t>
            </a:r>
          </a:p>
          <a:p>
            <a:r>
              <a:rPr lang="en-US" altLang="zh-TW" sz="2400" dirty="0"/>
              <a:t>However, given x, how can we find z?</a:t>
            </a:r>
          </a:p>
          <a:p>
            <a:pPr lvl="1"/>
            <a:r>
              <a:rPr lang="en-US" altLang="zh-TW" dirty="0"/>
              <a:t>Learn an encoder (input x, output z)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5724622" y="4147072"/>
            <a:ext cx="1539240" cy="96075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Generator</a:t>
            </a:r>
          </a:p>
          <a:p>
            <a:pPr algn="ctr"/>
            <a:r>
              <a:rPr lang="en-US" altLang="zh-TW" sz="2400" dirty="0"/>
              <a:t>(Decoder)</a:t>
            </a:r>
            <a:endParaRPr lang="zh-TW" altLang="en-US" sz="2400" dirty="0"/>
          </a:p>
        </p:txBody>
      </p:sp>
      <p:sp>
        <p:nvSpPr>
          <p:cNvPr id="5" name="矩形 4"/>
          <p:cNvSpPr/>
          <p:nvPr/>
        </p:nvSpPr>
        <p:spPr>
          <a:xfrm>
            <a:off x="3491533" y="4129130"/>
            <a:ext cx="1203960" cy="9607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Encoder</a:t>
            </a:r>
            <a:endParaRPr lang="zh-TW" altLang="en-US" sz="2400" dirty="0"/>
          </a:p>
        </p:txBody>
      </p:sp>
      <p:cxnSp>
        <p:nvCxnSpPr>
          <p:cNvPr id="6" name="直線單箭頭接點 5"/>
          <p:cNvCxnSpPr/>
          <p:nvPr/>
        </p:nvCxnSpPr>
        <p:spPr>
          <a:xfrm>
            <a:off x="5389818" y="4609508"/>
            <a:ext cx="334804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單箭頭接點 6"/>
          <p:cNvCxnSpPr/>
          <p:nvPr/>
        </p:nvCxnSpPr>
        <p:spPr>
          <a:xfrm>
            <a:off x="7263862" y="4627449"/>
            <a:ext cx="334804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/>
          <p:cNvSpPr txBox="1"/>
          <p:nvPr/>
        </p:nvSpPr>
        <p:spPr>
          <a:xfrm>
            <a:off x="5005031" y="4338682"/>
            <a:ext cx="424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z</a:t>
            </a:r>
            <a:endParaRPr lang="zh-TW" altLang="en-US" sz="2400" dirty="0"/>
          </a:p>
        </p:txBody>
      </p:sp>
      <p:sp>
        <p:nvSpPr>
          <p:cNvPr id="9" name="文字方塊 8"/>
          <p:cNvSpPr txBox="1"/>
          <p:nvPr/>
        </p:nvSpPr>
        <p:spPr>
          <a:xfrm>
            <a:off x="7529313" y="4378675"/>
            <a:ext cx="424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x</a:t>
            </a:r>
            <a:endParaRPr lang="zh-TW" altLang="en-US" sz="2400" dirty="0"/>
          </a:p>
        </p:txBody>
      </p:sp>
      <p:cxnSp>
        <p:nvCxnSpPr>
          <p:cNvPr id="10" name="直線單箭頭接點 9"/>
          <p:cNvCxnSpPr/>
          <p:nvPr/>
        </p:nvCxnSpPr>
        <p:spPr>
          <a:xfrm>
            <a:off x="3135536" y="4599982"/>
            <a:ext cx="334804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/>
          <p:cNvSpPr txBox="1"/>
          <p:nvPr/>
        </p:nvSpPr>
        <p:spPr>
          <a:xfrm>
            <a:off x="2736235" y="4329156"/>
            <a:ext cx="424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x</a:t>
            </a:r>
            <a:endParaRPr lang="zh-TW" altLang="en-US" sz="2400" dirty="0"/>
          </a:p>
        </p:txBody>
      </p:sp>
      <p:cxnSp>
        <p:nvCxnSpPr>
          <p:cNvPr id="12" name="直線單箭頭接點 11"/>
          <p:cNvCxnSpPr/>
          <p:nvPr/>
        </p:nvCxnSpPr>
        <p:spPr>
          <a:xfrm>
            <a:off x="4710007" y="4594994"/>
            <a:ext cx="334804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/>
          <p:cNvCxnSpPr>
            <a:cxnSpLocks/>
          </p:cNvCxnSpPr>
          <p:nvPr/>
        </p:nvCxnSpPr>
        <p:spPr>
          <a:xfrm flipV="1">
            <a:off x="2957136" y="3738855"/>
            <a:ext cx="4743039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/>
          <p:cNvCxnSpPr>
            <a:cxnSpLocks/>
          </p:cNvCxnSpPr>
          <p:nvPr/>
        </p:nvCxnSpPr>
        <p:spPr>
          <a:xfrm>
            <a:off x="2957136" y="3738856"/>
            <a:ext cx="0" cy="712416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/>
          <p:cNvCxnSpPr>
            <a:cxnSpLocks/>
          </p:cNvCxnSpPr>
          <p:nvPr/>
        </p:nvCxnSpPr>
        <p:spPr>
          <a:xfrm>
            <a:off x="7741720" y="3752551"/>
            <a:ext cx="0" cy="712419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/>
          <p:cNvSpPr txBox="1"/>
          <p:nvPr/>
        </p:nvSpPr>
        <p:spPr>
          <a:xfrm>
            <a:off x="3995347" y="3277190"/>
            <a:ext cx="2810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FF0000"/>
                </a:solidFill>
              </a:rPr>
              <a:t>as close as possible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5600761" y="5089445"/>
            <a:ext cx="16631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fixed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135536" y="5627453"/>
            <a:ext cx="2036479" cy="8599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Discriminator</a:t>
            </a:r>
            <a:endParaRPr lang="zh-TW" altLang="en-US" sz="2400" dirty="0"/>
          </a:p>
        </p:txBody>
      </p:sp>
      <p:sp>
        <p:nvSpPr>
          <p:cNvPr id="23" name="文字方塊 22"/>
          <p:cNvSpPr txBox="1"/>
          <p:nvPr/>
        </p:nvSpPr>
        <p:spPr>
          <a:xfrm>
            <a:off x="2971747" y="5165787"/>
            <a:ext cx="12805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 err="1">
                <a:solidFill>
                  <a:srgbClr val="0000FF"/>
                </a:solidFill>
              </a:rPr>
              <a:t>init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  <p:cxnSp>
        <p:nvCxnSpPr>
          <p:cNvPr id="24" name="直線單箭頭接點 23"/>
          <p:cNvCxnSpPr>
            <a:cxnSpLocks/>
          </p:cNvCxnSpPr>
          <p:nvPr/>
        </p:nvCxnSpPr>
        <p:spPr>
          <a:xfrm flipV="1">
            <a:off x="4093513" y="5122529"/>
            <a:ext cx="0" cy="44128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/>
          <p:cNvSpPr txBox="1"/>
          <p:nvPr/>
        </p:nvSpPr>
        <p:spPr>
          <a:xfrm>
            <a:off x="5557220" y="5902517"/>
            <a:ext cx="27860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i="1" u="sng" dirty="0"/>
              <a:t>Autoencoder</a:t>
            </a:r>
            <a:endParaRPr lang="zh-TW" altLang="en-US" sz="2800" b="1" i="1" u="sng" dirty="0"/>
          </a:p>
        </p:txBody>
      </p:sp>
      <p:sp>
        <p:nvSpPr>
          <p:cNvPr id="25" name="文字方塊 24"/>
          <p:cNvSpPr txBox="1"/>
          <p:nvPr/>
        </p:nvSpPr>
        <p:spPr>
          <a:xfrm>
            <a:off x="292197" y="5165787"/>
            <a:ext cx="30107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00FF"/>
                </a:solidFill>
              </a:rPr>
              <a:t>different structures?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9433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/>
      <p:bldP spid="20" grpId="0"/>
      <p:bldP spid="21" grpId="0"/>
      <p:bldP spid="22" grpId="0" animBg="1"/>
      <p:bldP spid="23" grpId="0"/>
      <p:bldP spid="16" grpId="0"/>
      <p:bldP spid="2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Attribute Representation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字方塊 4"/>
              <p:cNvSpPr txBox="1"/>
              <p:nvPr/>
            </p:nvSpPr>
            <p:spPr>
              <a:xfrm>
                <a:off x="1068373" y="4542127"/>
                <a:ext cx="855362" cy="4658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𝑙𝑜𝑛𝑔</m:t>
                          </m:r>
                        </m:sub>
                      </m:sSub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5" name="文字方塊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8373" y="4542127"/>
                <a:ext cx="855362" cy="46589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字方塊 5"/>
              <p:cNvSpPr txBox="1"/>
              <p:nvPr/>
            </p:nvSpPr>
            <p:spPr>
              <a:xfrm>
                <a:off x="2112980" y="4542127"/>
                <a:ext cx="349455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80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6" name="文字方塊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12980" y="4542127"/>
                <a:ext cx="349455" cy="43088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方塊 6"/>
              <p:cNvSpPr txBox="1"/>
              <p:nvPr/>
            </p:nvSpPr>
            <p:spPr>
              <a:xfrm>
                <a:off x="2580369" y="4303880"/>
                <a:ext cx="2450864" cy="109465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TW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en-US" altLang="zh-TW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zh-TW" altLang="en-US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𝑙𝑜𝑛𝑔</m:t>
                          </m:r>
                        </m:sub>
                        <m:sup/>
                        <m:e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𝐸𝑛</m:t>
                          </m:r>
                          <m:d>
                            <m:dPr>
                              <m:ctrlP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7" name="文字方塊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0369" y="4303880"/>
                <a:ext cx="2450864" cy="109465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字方塊 7"/>
              <p:cNvSpPr txBox="1"/>
              <p:nvPr/>
            </p:nvSpPr>
            <p:spPr>
              <a:xfrm>
                <a:off x="5150914" y="4303880"/>
                <a:ext cx="3015441" cy="110902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altLang="zh-TW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en-US" altLang="zh-TW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zh-TW" altLang="en-US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p>
                            <m:sSupPr>
                              <m:ctrlPr>
                                <a:rPr lang="en-US" altLang="zh-TW" sz="28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m:rPr>
                              <m:brk m:alnAt="7"/>
                            </m:rPr>
                            <a:rPr lang="en-US" altLang="zh-TW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∉</m:t>
                          </m:r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𝑙𝑜𝑛𝑔</m:t>
                          </m:r>
                        </m:sub>
                        <m:sup/>
                        <m:e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𝐸𝑛</m:t>
                          </m:r>
                          <m:d>
                            <m:dPr>
                              <m:ctrlP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altLang="zh-TW" sz="2800" i="1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</m:e>
                      </m:nary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8" name="文字方塊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50914" y="4303880"/>
                <a:ext cx="3015441" cy="110902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矩形 8"/>
          <p:cNvSpPr/>
          <p:nvPr/>
        </p:nvSpPr>
        <p:spPr>
          <a:xfrm>
            <a:off x="901154" y="5453774"/>
            <a:ext cx="1189801" cy="107370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Short</a:t>
            </a:r>
          </a:p>
          <a:p>
            <a:pPr algn="ctr"/>
            <a:r>
              <a:rPr lang="en-US" altLang="zh-TW" sz="2400" dirty="0"/>
              <a:t>Hair</a:t>
            </a:r>
            <a:endParaRPr lang="zh-TW" altLang="en-US" sz="2400" dirty="0"/>
          </a:p>
        </p:txBody>
      </p:sp>
      <p:sp>
        <p:nvSpPr>
          <p:cNvPr id="10" name="矩形 9"/>
          <p:cNvSpPr/>
          <p:nvPr/>
        </p:nvSpPr>
        <p:spPr>
          <a:xfrm>
            <a:off x="7272534" y="5480507"/>
            <a:ext cx="1189801" cy="107370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Long Hair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字方塊 10"/>
              <p:cNvSpPr txBox="1"/>
              <p:nvPr/>
            </p:nvSpPr>
            <p:spPr>
              <a:xfrm>
                <a:off x="3041840" y="5832695"/>
                <a:ext cx="2559099" cy="39940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i="1" smtClean="0">
                          <a:latin typeface="Cambria Math" panose="02040503050406030204" pitchFamily="18" charset="0"/>
                        </a:rPr>
                        <m:t>𝐸𝑛</m:t>
                      </m:r>
                      <m:d>
                        <m:d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𝑙𝑜𝑛𝑔</m:t>
                          </m:r>
                        </m:sub>
                      </m:sSub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1" name="文字方塊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1840" y="5832695"/>
                <a:ext cx="2559099" cy="399405"/>
              </a:xfrm>
              <a:prstGeom prst="rect">
                <a:avLst/>
              </a:prstGeom>
              <a:blipFill>
                <a:blip r:embed="rId8"/>
                <a:stretch>
                  <a:fillRect l="-2381" b="-2769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字方塊 11"/>
              <p:cNvSpPr txBox="1"/>
              <p:nvPr/>
            </p:nvSpPr>
            <p:spPr>
              <a:xfrm>
                <a:off x="2186482" y="5805962"/>
                <a:ext cx="24173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2" name="文字方塊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6482" y="5805962"/>
                <a:ext cx="241733" cy="369332"/>
              </a:xfrm>
              <a:prstGeom prst="rect">
                <a:avLst/>
              </a:prstGeom>
              <a:blipFill>
                <a:blip r:embed="rId9"/>
                <a:stretch>
                  <a:fillRect l="-17949" r="-1538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字方塊 12"/>
              <p:cNvSpPr txBox="1"/>
              <p:nvPr/>
            </p:nvSpPr>
            <p:spPr>
              <a:xfrm>
                <a:off x="6138185" y="5832695"/>
                <a:ext cx="1134349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i="1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𝑒𝑛</m:t>
                      </m:r>
                      <m:d>
                        <m:d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3" name="文字方塊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38185" y="5832695"/>
                <a:ext cx="1134349" cy="369332"/>
              </a:xfrm>
              <a:prstGeom prst="rect">
                <a:avLst/>
              </a:prstGeom>
              <a:blipFill>
                <a:blip r:embed="rId10"/>
                <a:stretch>
                  <a:fillRect l="-5376" b="-66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箭號: 向右 13"/>
          <p:cNvSpPr/>
          <p:nvPr/>
        </p:nvSpPr>
        <p:spPr>
          <a:xfrm>
            <a:off x="2580369" y="5888090"/>
            <a:ext cx="337260" cy="25854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箭號: 向右 14"/>
          <p:cNvSpPr/>
          <p:nvPr/>
        </p:nvSpPr>
        <p:spPr>
          <a:xfrm>
            <a:off x="5689732" y="5888090"/>
            <a:ext cx="337260" cy="25854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26" name="Picture 2" descr="「male celebrity」的圖片搜尋結果">
            <a:extLst>
              <a:ext uri="{FF2B5EF4-FFF2-40B4-BE49-F238E27FC236}">
                <a16:creationId xmlns:a16="http://schemas.microsoft.com/office/drawing/2014/main" id="{81A80C72-B151-4BF9-B6E8-51DFFB7835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9084" y="1776111"/>
            <a:ext cx="805325" cy="80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相關圖片">
            <a:extLst>
              <a:ext uri="{FF2B5EF4-FFF2-40B4-BE49-F238E27FC236}">
                <a16:creationId xmlns:a16="http://schemas.microsoft.com/office/drawing/2014/main" id="{5899B308-0050-4D06-87BD-0B280746E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7452" y="1520732"/>
            <a:ext cx="735813" cy="73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「long female celebrity」的圖片搜尋結果">
            <a:extLst>
              <a:ext uri="{FF2B5EF4-FFF2-40B4-BE49-F238E27FC236}">
                <a16:creationId xmlns:a16="http://schemas.microsoft.com/office/drawing/2014/main" id="{69C69F2D-6818-4C52-8CE2-9B93B841C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8627" y="2312339"/>
            <a:ext cx="683730" cy="1025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「long female celebrity」的圖片搜尋結果">
            <a:extLst>
              <a:ext uri="{FF2B5EF4-FFF2-40B4-BE49-F238E27FC236}">
                <a16:creationId xmlns:a16="http://schemas.microsoft.com/office/drawing/2014/main" id="{159F0D0D-575B-4BE6-99E3-2DBC0BBE21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4390" y="3159548"/>
            <a:ext cx="654475" cy="1006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相關圖片">
            <a:extLst>
              <a:ext uri="{FF2B5EF4-FFF2-40B4-BE49-F238E27FC236}">
                <a16:creationId xmlns:a16="http://schemas.microsoft.com/office/drawing/2014/main" id="{4A68BE1C-D970-467F-8C54-2DBDCB24E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2315" y="1612554"/>
            <a:ext cx="662683" cy="926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「short female celebrity」的圖片搜尋結果">
            <a:extLst>
              <a:ext uri="{FF2B5EF4-FFF2-40B4-BE49-F238E27FC236}">
                <a16:creationId xmlns:a16="http://schemas.microsoft.com/office/drawing/2014/main" id="{94527DD3-81E1-4E61-ADFD-1C8DD74BBA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3601" y="3190647"/>
            <a:ext cx="722111" cy="937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橢圓 15">
            <a:extLst>
              <a:ext uri="{FF2B5EF4-FFF2-40B4-BE49-F238E27FC236}">
                <a16:creationId xmlns:a16="http://schemas.microsoft.com/office/drawing/2014/main" id="{4F6CCC95-ADD2-454F-AF67-F023E4794F1A}"/>
              </a:ext>
            </a:extLst>
          </p:cNvPr>
          <p:cNvSpPr/>
          <p:nvPr/>
        </p:nvSpPr>
        <p:spPr>
          <a:xfrm>
            <a:off x="3005356" y="2473397"/>
            <a:ext cx="156599" cy="1565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橢圓 26">
            <a:extLst>
              <a:ext uri="{FF2B5EF4-FFF2-40B4-BE49-F238E27FC236}">
                <a16:creationId xmlns:a16="http://schemas.microsoft.com/office/drawing/2014/main" id="{051875F7-7D92-48F9-A997-F25B5584D8A4}"/>
              </a:ext>
            </a:extLst>
          </p:cNvPr>
          <p:cNvSpPr/>
          <p:nvPr/>
        </p:nvSpPr>
        <p:spPr>
          <a:xfrm>
            <a:off x="2803327" y="3081248"/>
            <a:ext cx="156599" cy="1565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橢圓 27">
            <a:extLst>
              <a:ext uri="{FF2B5EF4-FFF2-40B4-BE49-F238E27FC236}">
                <a16:creationId xmlns:a16="http://schemas.microsoft.com/office/drawing/2014/main" id="{A6C081CF-9990-4D14-92EF-DCBB8A384FD6}"/>
              </a:ext>
            </a:extLst>
          </p:cNvPr>
          <p:cNvSpPr/>
          <p:nvPr/>
        </p:nvSpPr>
        <p:spPr>
          <a:xfrm>
            <a:off x="2044057" y="2712242"/>
            <a:ext cx="156599" cy="1565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橢圓 28">
            <a:extLst>
              <a:ext uri="{FF2B5EF4-FFF2-40B4-BE49-F238E27FC236}">
                <a16:creationId xmlns:a16="http://schemas.microsoft.com/office/drawing/2014/main" id="{886418E1-E068-48DC-AD60-FD1C8308E98F}"/>
              </a:ext>
            </a:extLst>
          </p:cNvPr>
          <p:cNvSpPr/>
          <p:nvPr/>
        </p:nvSpPr>
        <p:spPr>
          <a:xfrm>
            <a:off x="2592400" y="2758173"/>
            <a:ext cx="156599" cy="1565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46" name="Picture 22" descr="「short female celebrity」的圖片搜尋結果">
            <a:extLst>
              <a:ext uri="{FF2B5EF4-FFF2-40B4-BE49-F238E27FC236}">
                <a16:creationId xmlns:a16="http://schemas.microsoft.com/office/drawing/2014/main" id="{466D6387-4077-4DE1-BA55-17DBF40EFB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3089" y="2846295"/>
            <a:ext cx="698890" cy="997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橢圓 30">
            <a:extLst>
              <a:ext uri="{FF2B5EF4-FFF2-40B4-BE49-F238E27FC236}">
                <a16:creationId xmlns:a16="http://schemas.microsoft.com/office/drawing/2014/main" id="{6B97D76F-C291-4838-92F0-531A1559304C}"/>
              </a:ext>
            </a:extLst>
          </p:cNvPr>
          <p:cNvSpPr/>
          <p:nvPr/>
        </p:nvSpPr>
        <p:spPr>
          <a:xfrm>
            <a:off x="5611432" y="2473397"/>
            <a:ext cx="156599" cy="15659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橢圓 31">
            <a:extLst>
              <a:ext uri="{FF2B5EF4-FFF2-40B4-BE49-F238E27FC236}">
                <a16:creationId xmlns:a16="http://schemas.microsoft.com/office/drawing/2014/main" id="{3463BA56-68A8-4AF3-A0D4-B3E50BDEEBEB}"/>
              </a:ext>
            </a:extLst>
          </p:cNvPr>
          <p:cNvSpPr/>
          <p:nvPr/>
        </p:nvSpPr>
        <p:spPr>
          <a:xfrm>
            <a:off x="6259152" y="3147911"/>
            <a:ext cx="156599" cy="15659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橢圓 32">
            <a:extLst>
              <a:ext uri="{FF2B5EF4-FFF2-40B4-BE49-F238E27FC236}">
                <a16:creationId xmlns:a16="http://schemas.microsoft.com/office/drawing/2014/main" id="{45438489-F82B-4301-9820-58AF1091559A}"/>
              </a:ext>
            </a:extLst>
          </p:cNvPr>
          <p:cNvSpPr/>
          <p:nvPr/>
        </p:nvSpPr>
        <p:spPr>
          <a:xfrm>
            <a:off x="6627058" y="2172826"/>
            <a:ext cx="156599" cy="15659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橢圓 33">
            <a:extLst>
              <a:ext uri="{FF2B5EF4-FFF2-40B4-BE49-F238E27FC236}">
                <a16:creationId xmlns:a16="http://schemas.microsoft.com/office/drawing/2014/main" id="{ED2DCAFE-4922-42BA-BB3D-3809500398A4}"/>
              </a:ext>
            </a:extLst>
          </p:cNvPr>
          <p:cNvSpPr/>
          <p:nvPr/>
        </p:nvSpPr>
        <p:spPr>
          <a:xfrm>
            <a:off x="7194234" y="2778690"/>
            <a:ext cx="156599" cy="15659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橢圓 34">
            <a:extLst>
              <a:ext uri="{FF2B5EF4-FFF2-40B4-BE49-F238E27FC236}">
                <a16:creationId xmlns:a16="http://schemas.microsoft.com/office/drawing/2014/main" id="{A2B0D7A3-FDD0-4553-9731-F3F9AF5FC996}"/>
              </a:ext>
            </a:extLst>
          </p:cNvPr>
          <p:cNvSpPr/>
          <p:nvPr/>
        </p:nvSpPr>
        <p:spPr>
          <a:xfrm>
            <a:off x="6366342" y="2668537"/>
            <a:ext cx="156599" cy="15659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AE66F268-B2B4-498B-8024-7C40E24BD93B}"/>
              </a:ext>
            </a:extLst>
          </p:cNvPr>
          <p:cNvCxnSpPr>
            <a:cxnSpLocks/>
          </p:cNvCxnSpPr>
          <p:nvPr/>
        </p:nvCxnSpPr>
        <p:spPr>
          <a:xfrm flipH="1">
            <a:off x="2867948" y="2769423"/>
            <a:ext cx="3391204" cy="660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文字方塊 38">
                <a:extLst>
                  <a:ext uri="{FF2B5EF4-FFF2-40B4-BE49-F238E27FC236}">
                    <a16:creationId xmlns:a16="http://schemas.microsoft.com/office/drawing/2014/main" id="{76A34CE5-FAB0-4455-B1FB-81345BF16571}"/>
                  </a:ext>
                </a:extLst>
              </p:cNvPr>
              <p:cNvSpPr txBox="1"/>
              <p:nvPr/>
            </p:nvSpPr>
            <p:spPr>
              <a:xfrm>
                <a:off x="4178552" y="2746836"/>
                <a:ext cx="855362" cy="4658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𝑙𝑜𝑛𝑔</m:t>
                          </m:r>
                        </m:sub>
                      </m:sSub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39" name="文字方塊 38">
                <a:extLst>
                  <a:ext uri="{FF2B5EF4-FFF2-40B4-BE49-F238E27FC236}">
                    <a16:creationId xmlns:a16="http://schemas.microsoft.com/office/drawing/2014/main" id="{76A34CE5-FAB0-4455-B1FB-81345BF165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8552" y="2746836"/>
                <a:ext cx="855362" cy="465897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88237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 animBg="1"/>
      <p:bldP spid="10" grpId="0" animBg="1"/>
      <p:bldP spid="11" grpId="0"/>
      <p:bldP spid="12" grpId="0"/>
      <p:bldP spid="13" grpId="0"/>
      <p:bldP spid="14" grpId="0" animBg="1"/>
      <p:bldP spid="15" grpId="0" animBg="1"/>
      <p:bldP spid="16" grpId="0" animBg="1"/>
      <p:bldP spid="27" grpId="0" animBg="1"/>
      <p:bldP spid="28" grpId="0" animBg="1"/>
      <p:bldP spid="29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endParaRPr lang="zh-TW" altLang="en-US"/>
          </a:p>
        </p:txBody>
      </p:sp>
      <p:pic>
        <p:nvPicPr>
          <p:cNvPr id="4" name="CelebA GAN set attributes - YouTube [720p]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1396" y="365126"/>
            <a:ext cx="6012523" cy="593030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887327" y="6295434"/>
            <a:ext cx="548482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/>
              <a:t>https://www.youtube.com/watch?v=kPEIJJsQr7U</a:t>
            </a:r>
          </a:p>
        </p:txBody>
      </p:sp>
      <p:sp>
        <p:nvSpPr>
          <p:cNvPr id="6" name="矩形 5"/>
          <p:cNvSpPr/>
          <p:nvPr/>
        </p:nvSpPr>
        <p:spPr>
          <a:xfrm>
            <a:off x="712441" y="434224"/>
            <a:ext cx="1371658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i="1" u="sng" dirty="0"/>
              <a:t>Photo </a:t>
            </a:r>
          </a:p>
          <a:p>
            <a:r>
              <a:rPr lang="en-US" altLang="zh-TW" sz="3200" b="1" i="1" u="sng" dirty="0"/>
              <a:t>Editing</a:t>
            </a:r>
            <a:endParaRPr lang="zh-TW" altLang="en-US" sz="3200" b="1" i="1" u="sng" dirty="0"/>
          </a:p>
        </p:txBody>
      </p:sp>
    </p:spTree>
    <p:extLst>
      <p:ext uri="{BB962C8B-B14F-4D97-AF65-F5344CB8AC3E}">
        <p14:creationId xmlns:p14="http://schemas.microsoft.com/office/powerpoint/2010/main" val="20097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Basic Idea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00" y="208333"/>
            <a:ext cx="3901440" cy="1549824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800" y="2122183"/>
            <a:ext cx="1322070" cy="135081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5379" y="4424402"/>
            <a:ext cx="1354850" cy="139799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橢圓 9"/>
          <p:cNvSpPr/>
          <p:nvPr/>
        </p:nvSpPr>
        <p:spPr>
          <a:xfrm>
            <a:off x="1290319" y="2547858"/>
            <a:ext cx="3516471" cy="3516471"/>
          </a:xfrm>
          <a:prstGeom prst="ellipse">
            <a:avLst/>
          </a:prstGeom>
          <a:effectLst>
            <a:softEdge rad="635000"/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1" name="橢圓 10"/>
          <p:cNvSpPr/>
          <p:nvPr/>
        </p:nvSpPr>
        <p:spPr>
          <a:xfrm>
            <a:off x="3224846" y="3810229"/>
            <a:ext cx="150335" cy="1503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5" name="直線單箭頭接點 14"/>
          <p:cNvCxnSpPr>
            <a:stCxn id="7" idx="1"/>
            <a:endCxn id="11" idx="7"/>
          </p:cNvCxnSpPr>
          <p:nvPr/>
        </p:nvCxnSpPr>
        <p:spPr>
          <a:xfrm flipH="1">
            <a:off x="3353165" y="2797589"/>
            <a:ext cx="1523635" cy="10346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/>
          <p:cNvSpPr txBox="1"/>
          <p:nvPr/>
        </p:nvSpPr>
        <p:spPr>
          <a:xfrm>
            <a:off x="515699" y="3955531"/>
            <a:ext cx="222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space of </a:t>
            </a:r>
          </a:p>
          <a:p>
            <a:pPr algn="ctr"/>
            <a:r>
              <a:rPr lang="en-US" altLang="zh-TW" sz="2400" dirty="0"/>
              <a:t>code z</a:t>
            </a:r>
            <a:endParaRPr lang="zh-TW" altLang="en-US" sz="2400" dirty="0"/>
          </a:p>
        </p:txBody>
      </p:sp>
      <p:pic>
        <p:nvPicPr>
          <p:cNvPr id="27" name="圖片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8918" y="2161052"/>
            <a:ext cx="1333500" cy="13049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9" name="橢圓 28"/>
          <p:cNvSpPr/>
          <p:nvPr/>
        </p:nvSpPr>
        <p:spPr>
          <a:xfrm>
            <a:off x="2800910" y="3314917"/>
            <a:ext cx="1054298" cy="1054298"/>
          </a:xfrm>
          <a:prstGeom prst="ellipse">
            <a:avLst/>
          </a:prstGeom>
          <a:noFill/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16" name="直線單箭頭接點 15"/>
          <p:cNvCxnSpPr>
            <a:cxnSpLocks/>
            <a:stCxn id="11" idx="5"/>
          </p:cNvCxnSpPr>
          <p:nvPr/>
        </p:nvCxnSpPr>
        <p:spPr>
          <a:xfrm>
            <a:off x="3353165" y="3938548"/>
            <a:ext cx="203486" cy="3282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單箭頭接點 18"/>
          <p:cNvCxnSpPr>
            <a:cxnSpLocks/>
            <a:endCxn id="9" idx="1"/>
          </p:cNvCxnSpPr>
          <p:nvPr/>
        </p:nvCxnSpPr>
        <p:spPr>
          <a:xfrm>
            <a:off x="3616275" y="4342623"/>
            <a:ext cx="2139104" cy="78077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圖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6931" y="1927094"/>
            <a:ext cx="1304980" cy="13480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68451" y="5257662"/>
            <a:ext cx="1151448" cy="11619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8" name="橢圓 17"/>
          <p:cNvSpPr/>
          <p:nvPr/>
        </p:nvSpPr>
        <p:spPr>
          <a:xfrm>
            <a:off x="2505703" y="3676877"/>
            <a:ext cx="150335" cy="1503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橢圓 19"/>
          <p:cNvSpPr/>
          <p:nvPr/>
        </p:nvSpPr>
        <p:spPr>
          <a:xfrm>
            <a:off x="3481484" y="4854334"/>
            <a:ext cx="150335" cy="15033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1" name="直線單箭頭接點 20"/>
          <p:cNvCxnSpPr>
            <a:cxnSpLocks/>
            <a:endCxn id="3" idx="2"/>
          </p:cNvCxnSpPr>
          <p:nvPr/>
        </p:nvCxnSpPr>
        <p:spPr>
          <a:xfrm flipH="1" flipV="1">
            <a:off x="1509421" y="3275095"/>
            <a:ext cx="958932" cy="4158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/>
          <p:cNvCxnSpPr>
            <a:cxnSpLocks/>
            <a:stCxn id="20" idx="3"/>
            <a:endCxn id="5" idx="3"/>
          </p:cNvCxnSpPr>
          <p:nvPr/>
        </p:nvCxnSpPr>
        <p:spPr>
          <a:xfrm flipH="1">
            <a:off x="2519899" y="4982653"/>
            <a:ext cx="983601" cy="85596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橢圓 12"/>
          <p:cNvSpPr/>
          <p:nvPr/>
        </p:nvSpPr>
        <p:spPr>
          <a:xfrm>
            <a:off x="3520631" y="4218880"/>
            <a:ext cx="150335" cy="15033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00EEE082-7AC5-4D8D-831F-5A129B38D2DE}"/>
              </a:ext>
            </a:extLst>
          </p:cNvPr>
          <p:cNvSpPr txBox="1"/>
          <p:nvPr/>
        </p:nvSpPr>
        <p:spPr>
          <a:xfrm>
            <a:off x="3670966" y="6064329"/>
            <a:ext cx="49947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rgbClr val="FF0000"/>
                </a:solidFill>
              </a:rPr>
              <a:t>Why move on the code space?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sp>
        <p:nvSpPr>
          <p:cNvPr id="28" name="箭號: 向右 27">
            <a:extLst>
              <a:ext uri="{FF2B5EF4-FFF2-40B4-BE49-F238E27FC236}">
                <a16:creationId xmlns:a16="http://schemas.microsoft.com/office/drawing/2014/main" id="{89DECB94-6126-40B1-8E01-D74CF5FE6E42}"/>
              </a:ext>
            </a:extLst>
          </p:cNvPr>
          <p:cNvSpPr/>
          <p:nvPr/>
        </p:nvSpPr>
        <p:spPr>
          <a:xfrm rot="17934954">
            <a:off x="6650577" y="3637171"/>
            <a:ext cx="666750" cy="5758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BE28BA21-B507-423E-919F-C127DC7A7B84}"/>
              </a:ext>
            </a:extLst>
          </p:cNvPr>
          <p:cNvSpPr txBox="1"/>
          <p:nvPr/>
        </p:nvSpPr>
        <p:spPr>
          <a:xfrm>
            <a:off x="7276753" y="3575908"/>
            <a:ext cx="16091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0000FF"/>
                </a:solidFill>
              </a:rPr>
              <a:t>Fulfill the constraint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800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9" grpId="0" animBg="1"/>
      <p:bldP spid="13" grpId="0" animBg="1"/>
      <p:bldP spid="26" grpId="0"/>
      <p:bldP spid="28" grpId="0" animBg="1"/>
      <p:bldP spid="3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5633611" y="4383332"/>
            <a:ext cx="1539240" cy="96075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Generator</a:t>
            </a:r>
          </a:p>
          <a:p>
            <a:pPr algn="ctr"/>
            <a:r>
              <a:rPr lang="en-US" altLang="zh-TW" sz="2400" dirty="0"/>
              <a:t>(Decoder)</a:t>
            </a:r>
            <a:endParaRPr lang="zh-TW" altLang="en-US" sz="2400" dirty="0"/>
          </a:p>
        </p:txBody>
      </p:sp>
      <p:sp>
        <p:nvSpPr>
          <p:cNvPr id="26" name="矩形 25"/>
          <p:cNvSpPr/>
          <p:nvPr/>
        </p:nvSpPr>
        <p:spPr>
          <a:xfrm>
            <a:off x="3400522" y="4365390"/>
            <a:ext cx="1203960" cy="9607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Encoder</a:t>
            </a:r>
            <a:endParaRPr lang="zh-TW" altLang="en-US" sz="2400" dirty="0"/>
          </a:p>
        </p:txBody>
      </p:sp>
      <p:cxnSp>
        <p:nvCxnSpPr>
          <p:cNvPr id="27" name="直線單箭頭接點 26"/>
          <p:cNvCxnSpPr/>
          <p:nvPr/>
        </p:nvCxnSpPr>
        <p:spPr>
          <a:xfrm>
            <a:off x="5298807" y="4845768"/>
            <a:ext cx="334804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單箭頭接點 27"/>
          <p:cNvCxnSpPr/>
          <p:nvPr/>
        </p:nvCxnSpPr>
        <p:spPr>
          <a:xfrm>
            <a:off x="7172851" y="4863709"/>
            <a:ext cx="334804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字方塊 28"/>
          <p:cNvSpPr txBox="1"/>
          <p:nvPr/>
        </p:nvSpPr>
        <p:spPr>
          <a:xfrm>
            <a:off x="4914020" y="4574942"/>
            <a:ext cx="424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z</a:t>
            </a:r>
            <a:endParaRPr lang="zh-TW" altLang="en-US" sz="2400" dirty="0"/>
          </a:p>
        </p:txBody>
      </p:sp>
      <p:sp>
        <p:nvSpPr>
          <p:cNvPr id="30" name="文字方塊 29"/>
          <p:cNvSpPr txBox="1"/>
          <p:nvPr/>
        </p:nvSpPr>
        <p:spPr>
          <a:xfrm>
            <a:off x="7438302" y="4614935"/>
            <a:ext cx="424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x</a:t>
            </a:r>
            <a:endParaRPr lang="zh-TW" altLang="en-US" sz="2400" dirty="0"/>
          </a:p>
        </p:txBody>
      </p:sp>
      <p:cxnSp>
        <p:nvCxnSpPr>
          <p:cNvPr id="31" name="直線單箭頭接點 30"/>
          <p:cNvCxnSpPr/>
          <p:nvPr/>
        </p:nvCxnSpPr>
        <p:spPr>
          <a:xfrm>
            <a:off x="3044525" y="4836242"/>
            <a:ext cx="334804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字方塊 31"/>
          <p:cNvSpPr txBox="1"/>
          <p:nvPr/>
        </p:nvSpPr>
        <p:spPr>
          <a:xfrm>
            <a:off x="2645224" y="4565416"/>
            <a:ext cx="424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x</a:t>
            </a:r>
            <a:endParaRPr lang="zh-TW" altLang="en-US" sz="2400" dirty="0"/>
          </a:p>
        </p:txBody>
      </p:sp>
      <p:cxnSp>
        <p:nvCxnSpPr>
          <p:cNvPr id="33" name="直線單箭頭接點 32"/>
          <p:cNvCxnSpPr/>
          <p:nvPr/>
        </p:nvCxnSpPr>
        <p:spPr>
          <a:xfrm>
            <a:off x="4618996" y="4831254"/>
            <a:ext cx="334804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接點 33"/>
          <p:cNvCxnSpPr>
            <a:cxnSpLocks/>
          </p:cNvCxnSpPr>
          <p:nvPr/>
        </p:nvCxnSpPr>
        <p:spPr>
          <a:xfrm flipV="1">
            <a:off x="2866125" y="3975115"/>
            <a:ext cx="4743039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接點 34"/>
          <p:cNvCxnSpPr>
            <a:cxnSpLocks/>
          </p:cNvCxnSpPr>
          <p:nvPr/>
        </p:nvCxnSpPr>
        <p:spPr>
          <a:xfrm>
            <a:off x="2866125" y="3975116"/>
            <a:ext cx="0" cy="712416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接點 35"/>
          <p:cNvCxnSpPr>
            <a:cxnSpLocks/>
          </p:cNvCxnSpPr>
          <p:nvPr/>
        </p:nvCxnSpPr>
        <p:spPr>
          <a:xfrm>
            <a:off x="7650709" y="3988811"/>
            <a:ext cx="0" cy="712419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字方塊 36"/>
          <p:cNvSpPr txBox="1"/>
          <p:nvPr/>
        </p:nvSpPr>
        <p:spPr>
          <a:xfrm>
            <a:off x="3904336" y="3513450"/>
            <a:ext cx="2810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FF0000"/>
                </a:solidFill>
              </a:rPr>
              <a:t>as close as possible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Back to z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i="1" u="sng" dirty="0"/>
              <a:t>Method 1</a:t>
            </a:r>
          </a:p>
          <a:p>
            <a:endParaRPr lang="en-US" altLang="zh-TW" b="1" i="1" u="sng" dirty="0"/>
          </a:p>
          <a:p>
            <a:endParaRPr lang="en-US" altLang="zh-TW" b="1" i="1" u="sng" dirty="0"/>
          </a:p>
          <a:p>
            <a:r>
              <a:rPr lang="en-US" altLang="zh-TW" b="1" i="1" u="sng" dirty="0"/>
              <a:t>Method 2</a:t>
            </a:r>
          </a:p>
          <a:p>
            <a:endParaRPr lang="en-US" altLang="zh-TW" b="1" i="1" u="sng" dirty="0"/>
          </a:p>
          <a:p>
            <a:endParaRPr lang="en-US" altLang="zh-TW" b="1" i="1" u="sng" dirty="0"/>
          </a:p>
          <a:p>
            <a:r>
              <a:rPr lang="en-US" altLang="zh-TW" b="1" i="1" u="sng" dirty="0"/>
              <a:t>Method 3</a:t>
            </a:r>
          </a:p>
          <a:p>
            <a:endParaRPr lang="en-US" altLang="zh-TW" b="1" i="1" u="sng" dirty="0"/>
          </a:p>
          <a:p>
            <a:endParaRPr lang="en-US" altLang="zh-TW" b="1" i="1" u="sng" dirty="0"/>
          </a:p>
          <a:p>
            <a:endParaRPr lang="zh-TW" altLang="en-US" b="1" i="1" u="sng" dirty="0"/>
          </a:p>
        </p:txBody>
      </p:sp>
      <p:sp>
        <p:nvSpPr>
          <p:cNvPr id="8" name="橢圓 7"/>
          <p:cNvSpPr/>
          <p:nvPr/>
        </p:nvSpPr>
        <p:spPr>
          <a:xfrm>
            <a:off x="4007028" y="0"/>
            <a:ext cx="1967229" cy="1967229"/>
          </a:xfrm>
          <a:prstGeom prst="ellipse">
            <a:avLst/>
          </a:prstGeom>
          <a:effectLst>
            <a:softEdge rad="635000"/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3280" y="287354"/>
            <a:ext cx="1276083" cy="13038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橢圓 10"/>
          <p:cNvSpPr/>
          <p:nvPr/>
        </p:nvSpPr>
        <p:spPr>
          <a:xfrm>
            <a:off x="5103836" y="952739"/>
            <a:ext cx="150335" cy="1503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2" name="直線單箭頭接點 11"/>
          <p:cNvCxnSpPr>
            <a:cxnSpLocks/>
            <a:stCxn id="10" idx="1"/>
          </p:cNvCxnSpPr>
          <p:nvPr/>
        </p:nvCxnSpPr>
        <p:spPr>
          <a:xfrm flipH="1">
            <a:off x="5254171" y="939266"/>
            <a:ext cx="1939109" cy="7701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字方塊 14"/>
              <p:cNvSpPr txBox="1"/>
              <p:nvPr/>
            </p:nvSpPr>
            <p:spPr>
              <a:xfrm>
                <a:off x="978237" y="2319286"/>
                <a:ext cx="3374770" cy="4864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𝑎𝑟𝑔</m:t>
                      </m:r>
                      <m:func>
                        <m:func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400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lim>
                          </m:limLow>
                        </m:fName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  <m:d>
                                <m:dPr>
                                  <m:ctrlP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</m:d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5" name="文字方塊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8237" y="2319286"/>
                <a:ext cx="3374770" cy="486415"/>
              </a:xfrm>
              <a:prstGeom prst="rect">
                <a:avLst/>
              </a:prstGeom>
              <a:blipFill>
                <a:blip r:embed="rId3"/>
                <a:stretch>
                  <a:fillRect l="-722" b="-1125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矩形 15"/>
              <p:cNvSpPr/>
              <p:nvPr/>
            </p:nvSpPr>
            <p:spPr>
              <a:xfrm>
                <a:off x="7618987" y="1641627"/>
                <a:ext cx="5913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6" name="矩形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18987" y="1641627"/>
                <a:ext cx="591316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矩形 16"/>
              <p:cNvSpPr/>
              <p:nvPr/>
            </p:nvSpPr>
            <p:spPr>
              <a:xfrm>
                <a:off x="4953082" y="1119591"/>
                <a:ext cx="53944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p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7" name="矩形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3082" y="1119591"/>
                <a:ext cx="539442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直線接點 18"/>
          <p:cNvCxnSpPr/>
          <p:nvPr/>
        </p:nvCxnSpPr>
        <p:spPr>
          <a:xfrm>
            <a:off x="2797353" y="2688226"/>
            <a:ext cx="1485982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箭號: 向右 19"/>
          <p:cNvSpPr/>
          <p:nvPr/>
        </p:nvSpPr>
        <p:spPr>
          <a:xfrm>
            <a:off x="4459752" y="2311634"/>
            <a:ext cx="388688" cy="3689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/>
          <p:cNvSpPr txBox="1"/>
          <p:nvPr/>
        </p:nvSpPr>
        <p:spPr>
          <a:xfrm>
            <a:off x="4848440" y="2272255"/>
            <a:ext cx="4057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Difference between G(z) and </a:t>
            </a:r>
            <a:r>
              <a:rPr lang="en-US" altLang="zh-TW" sz="2400" dirty="0" err="1"/>
              <a:t>x</a:t>
            </a:r>
            <a:r>
              <a:rPr lang="en-US" altLang="zh-TW" sz="2400" baseline="30000" dirty="0" err="1"/>
              <a:t>T</a:t>
            </a:r>
            <a:r>
              <a:rPr lang="en-US" altLang="zh-TW" sz="2400" dirty="0"/>
              <a:t> </a:t>
            </a:r>
            <a:endParaRPr lang="zh-TW" altLang="en-US" sz="2400" dirty="0"/>
          </a:p>
        </p:txBody>
      </p:sp>
      <p:sp>
        <p:nvSpPr>
          <p:cNvPr id="22" name="文字方塊 21"/>
          <p:cNvSpPr txBox="1"/>
          <p:nvPr/>
        </p:nvSpPr>
        <p:spPr>
          <a:xfrm>
            <a:off x="4896147" y="2672050"/>
            <a:ext cx="1981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TW" sz="2400" dirty="0"/>
              <a:t>Pixel-wise </a:t>
            </a:r>
            <a:endParaRPr lang="zh-TW" altLang="en-US" sz="2400" dirty="0"/>
          </a:p>
        </p:txBody>
      </p:sp>
      <p:sp>
        <p:nvSpPr>
          <p:cNvPr id="23" name="文字方塊 22"/>
          <p:cNvSpPr txBox="1"/>
          <p:nvPr/>
        </p:nvSpPr>
        <p:spPr>
          <a:xfrm>
            <a:off x="4896147" y="3026609"/>
            <a:ext cx="34335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TW" sz="2400" dirty="0"/>
              <a:t>By another network</a:t>
            </a:r>
            <a:endParaRPr lang="zh-TW" altLang="en-US" sz="2400" dirty="0"/>
          </a:p>
        </p:txBody>
      </p:sp>
      <p:sp>
        <p:nvSpPr>
          <p:cNvPr id="38" name="文字方塊 37"/>
          <p:cNvSpPr txBox="1"/>
          <p:nvPr/>
        </p:nvSpPr>
        <p:spPr>
          <a:xfrm>
            <a:off x="628650" y="5676426"/>
            <a:ext cx="8261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Using the results from </a:t>
            </a:r>
            <a:r>
              <a:rPr lang="en-US" altLang="zh-TW" sz="2400" b="1" i="1" u="sng" dirty="0"/>
              <a:t>method 2</a:t>
            </a:r>
            <a:r>
              <a:rPr lang="en-US" altLang="zh-TW" sz="2400" b="1" i="1" dirty="0"/>
              <a:t> </a:t>
            </a:r>
            <a:r>
              <a:rPr lang="en-US" altLang="zh-TW" sz="2400" dirty="0"/>
              <a:t>as the initialization of </a:t>
            </a:r>
            <a:r>
              <a:rPr lang="en-US" altLang="zh-TW" sz="2400" b="1" i="1" u="sng" dirty="0"/>
              <a:t>method 1</a:t>
            </a:r>
            <a:endParaRPr lang="zh-TW" altLang="en-US" sz="2400" b="1" i="1" u="sng" dirty="0"/>
          </a:p>
        </p:txBody>
      </p:sp>
      <p:sp>
        <p:nvSpPr>
          <p:cNvPr id="4" name="文字方塊 3"/>
          <p:cNvSpPr txBox="1"/>
          <p:nvPr/>
        </p:nvSpPr>
        <p:spPr>
          <a:xfrm>
            <a:off x="1792091" y="2821964"/>
            <a:ext cx="28396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00FF"/>
                </a:solidFill>
              </a:rPr>
              <a:t>Gradient Descent</a:t>
            </a:r>
            <a:endParaRPr lang="zh-TW" alt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457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9" grpId="0"/>
      <p:bldP spid="30" grpId="0"/>
      <p:bldP spid="32" grpId="0"/>
      <p:bldP spid="37" grpId="0"/>
      <p:bldP spid="15" grpId="0"/>
      <p:bldP spid="16" grpId="0"/>
      <p:bldP spid="17" grpId="0"/>
      <p:bldP spid="20" grpId="0" animBg="1"/>
      <p:bldP spid="21" grpId="0"/>
      <p:bldP spid="22" grpId="0"/>
      <p:bldP spid="23" grpId="0"/>
      <p:bldP spid="38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Editing Photos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r>
              <a:rPr lang="en-US" altLang="zh-TW" dirty="0"/>
              <a:t>z</a:t>
            </a:r>
            <a:r>
              <a:rPr lang="en-US" altLang="zh-TW" baseline="-25000" dirty="0"/>
              <a:t>0</a:t>
            </a:r>
            <a:r>
              <a:rPr lang="en-US" altLang="zh-TW" dirty="0"/>
              <a:t> is the code of the input image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字方塊 4"/>
              <p:cNvSpPr txBox="1"/>
              <p:nvPr/>
            </p:nvSpPr>
            <p:spPr>
              <a:xfrm>
                <a:off x="685258" y="3411837"/>
                <a:ext cx="7830092" cy="5894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p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𝑎𝑟𝑔</m:t>
                      </m:r>
                      <m:func>
                        <m:funcPr>
                          <m:ctrlP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800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lim>
                          </m:limLow>
                        </m:fName>
                        <m:e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  <m:d>
                            <m:dPr>
                              <m:ctrlP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  <m:d>
                                <m:dPr>
                                  <m:ctrlPr>
                                    <a:rPr lang="en-US" altLang="zh-TW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TW" sz="28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</m:d>
                            </m:e>
                          </m:d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2800" b="0" i="1" smtClean="0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US" altLang="zh-TW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TW" sz="28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  <m:r>
                                    <a:rPr lang="en-US" altLang="zh-TW" sz="2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zh-TW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sz="2800" b="0" i="1" smtClean="0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altLang="zh-TW" sz="28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2800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  <m:d>
                            <m:dPr>
                              <m:ctrlP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  <m:d>
                                <m:dPr>
                                  <m:ctrlPr>
                                    <a:rPr lang="en-US" altLang="zh-TW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TW" sz="28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5" name="文字方塊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258" y="3411837"/>
                <a:ext cx="7830092" cy="58945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873" y="5439626"/>
            <a:ext cx="1029855" cy="10077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文字方塊 6"/>
          <p:cNvSpPr txBox="1"/>
          <p:nvPr/>
        </p:nvSpPr>
        <p:spPr>
          <a:xfrm>
            <a:off x="2211161" y="5704522"/>
            <a:ext cx="5080000" cy="4616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sz="2400" dirty="0"/>
              <a:t>Does it fulfill the constraint of editing?</a:t>
            </a:r>
            <a:endParaRPr lang="zh-TW" altLang="en-US" sz="24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4423456" y="4258131"/>
            <a:ext cx="3011713" cy="83099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sz="2400" dirty="0"/>
              <a:t>Not too far away from the original image</a:t>
            </a:r>
            <a:endParaRPr lang="zh-TW" altLang="en-US" sz="2400" dirty="0"/>
          </a:p>
        </p:txBody>
      </p:sp>
      <p:sp>
        <p:nvSpPr>
          <p:cNvPr id="9" name="文字方塊 8"/>
          <p:cNvSpPr txBox="1"/>
          <p:nvPr/>
        </p:nvSpPr>
        <p:spPr>
          <a:xfrm>
            <a:off x="5929312" y="1825625"/>
            <a:ext cx="2781752" cy="120032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sz="2400" dirty="0"/>
              <a:t>Using discriminator to check the image is realistic or not</a:t>
            </a:r>
            <a:endParaRPr lang="zh-TW" altLang="en-US" sz="2400" dirty="0"/>
          </a:p>
        </p:txBody>
      </p:sp>
      <p:sp>
        <p:nvSpPr>
          <p:cNvPr id="10" name="矩形 9"/>
          <p:cNvSpPr/>
          <p:nvPr/>
        </p:nvSpPr>
        <p:spPr>
          <a:xfrm>
            <a:off x="685258" y="5260439"/>
            <a:ext cx="6749911" cy="1349829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2" name="直線接點 11"/>
          <p:cNvCxnSpPr>
            <a:cxnSpLocks/>
          </p:cNvCxnSpPr>
          <p:nvPr/>
        </p:nvCxnSpPr>
        <p:spPr>
          <a:xfrm>
            <a:off x="2844800" y="3889827"/>
            <a:ext cx="1215413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/>
          <p:cNvCxnSpPr>
            <a:cxnSpLocks/>
          </p:cNvCxnSpPr>
          <p:nvPr/>
        </p:nvCxnSpPr>
        <p:spPr>
          <a:xfrm>
            <a:off x="4914900" y="3889827"/>
            <a:ext cx="1215413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/>
          <p:cNvCxnSpPr>
            <a:cxnSpLocks/>
          </p:cNvCxnSpPr>
          <p:nvPr/>
        </p:nvCxnSpPr>
        <p:spPr>
          <a:xfrm>
            <a:off x="7188200" y="3889827"/>
            <a:ext cx="1215413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/>
          <p:cNvCxnSpPr>
            <a:cxnSpLocks/>
          </p:cNvCxnSpPr>
          <p:nvPr/>
        </p:nvCxnSpPr>
        <p:spPr>
          <a:xfrm>
            <a:off x="3452506" y="3889827"/>
            <a:ext cx="427344" cy="1381390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/>
          <p:cNvCxnSpPr>
            <a:cxnSpLocks/>
          </p:cNvCxnSpPr>
          <p:nvPr/>
        </p:nvCxnSpPr>
        <p:spPr>
          <a:xfrm flipV="1">
            <a:off x="5522606" y="3889827"/>
            <a:ext cx="0" cy="330665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/>
          <p:cNvCxnSpPr>
            <a:cxnSpLocks/>
          </p:cNvCxnSpPr>
          <p:nvPr/>
        </p:nvCxnSpPr>
        <p:spPr>
          <a:xfrm flipH="1" flipV="1">
            <a:off x="7795906" y="3025954"/>
            <a:ext cx="0" cy="385884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0672" y="115160"/>
            <a:ext cx="1632926" cy="1718869"/>
          </a:xfrm>
          <a:prstGeom prst="rect">
            <a:avLst/>
          </a:prstGeom>
        </p:spPr>
      </p:pic>
      <p:pic>
        <p:nvPicPr>
          <p:cNvPr id="19" name="圖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9312" y="512802"/>
            <a:ext cx="1029855" cy="10077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矩形: 圓角 10"/>
          <p:cNvSpPr/>
          <p:nvPr/>
        </p:nvSpPr>
        <p:spPr>
          <a:xfrm>
            <a:off x="3077120" y="2462212"/>
            <a:ext cx="1031059" cy="93104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image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300117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</TotalTime>
  <Words>431</Words>
  <Application>Microsoft Office PowerPoint</Application>
  <PresentationFormat>如螢幕大小 (4:3)</PresentationFormat>
  <Paragraphs>98</Paragraphs>
  <Slides>14</Slides>
  <Notes>2</Notes>
  <HiddenSlides>0</HiddenSlides>
  <MMClips>4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3" baseType="lpstr">
      <vt:lpstr>Lucida Grande</vt:lpstr>
      <vt:lpstr>新細明體</vt:lpstr>
      <vt:lpstr>Arial</vt:lpstr>
      <vt:lpstr>Calibri</vt:lpstr>
      <vt:lpstr>Calibri Light</vt:lpstr>
      <vt:lpstr>Cambria Math</vt:lpstr>
      <vt:lpstr>Georgia</vt:lpstr>
      <vt:lpstr>Wingdings</vt:lpstr>
      <vt:lpstr>Office 佈景主題</vt:lpstr>
      <vt:lpstr>Intelligent Photo Editing</vt:lpstr>
      <vt:lpstr>Modifying Input Code</vt:lpstr>
      <vt:lpstr>Connecting Code and Attribute</vt:lpstr>
      <vt:lpstr>GAN+Autoencoder</vt:lpstr>
      <vt:lpstr>Attribute Representation</vt:lpstr>
      <vt:lpstr>PowerPoint 簡報</vt:lpstr>
      <vt:lpstr>Basic Idea</vt:lpstr>
      <vt:lpstr>Back to z</vt:lpstr>
      <vt:lpstr>Editing Photos</vt:lpstr>
      <vt:lpstr>PowerPoint 簡報</vt:lpstr>
      <vt:lpstr>PowerPoint 簡報</vt:lpstr>
      <vt:lpstr>Image super resolution</vt:lpstr>
      <vt:lpstr>Image Completion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Hung-yi Lee</dc:creator>
  <cp:lastModifiedBy>Hung-yi Lee</cp:lastModifiedBy>
  <cp:revision>5</cp:revision>
  <dcterms:created xsi:type="dcterms:W3CDTF">2018-05-09T13:49:10Z</dcterms:created>
  <dcterms:modified xsi:type="dcterms:W3CDTF">2018-05-10T14:00:02Z</dcterms:modified>
</cp:coreProperties>
</file>

<file path=docProps/thumbnail.jpeg>
</file>